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1267-02EE-42CF-926C-8D860DCEFA91}" type="datetimeFigureOut">
              <a:rPr lang="hu-HU" smtClean="0"/>
              <a:pPr/>
              <a:t>2016.05.31.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C8A-A687-48C2-824B-56C41E9AE8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1267-02EE-42CF-926C-8D860DCEFA91}" type="datetimeFigureOut">
              <a:rPr lang="hu-HU" smtClean="0"/>
              <a:pPr/>
              <a:t>2016.05.31.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C8A-A687-48C2-824B-56C41E9AE8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1267-02EE-42CF-926C-8D860DCEFA91}" type="datetimeFigureOut">
              <a:rPr lang="hu-HU" smtClean="0"/>
              <a:pPr/>
              <a:t>2016.05.31.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C8A-A687-48C2-824B-56C41E9AE8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1267-02EE-42CF-926C-8D860DCEFA91}" type="datetimeFigureOut">
              <a:rPr lang="hu-HU" smtClean="0"/>
              <a:pPr/>
              <a:t>2016.05.31.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C8A-A687-48C2-824B-56C41E9AE8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1267-02EE-42CF-926C-8D860DCEFA91}" type="datetimeFigureOut">
              <a:rPr lang="hu-HU" smtClean="0"/>
              <a:pPr/>
              <a:t>2016.05.31.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C8A-A687-48C2-824B-56C41E9AE8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1267-02EE-42CF-926C-8D860DCEFA91}" type="datetimeFigureOut">
              <a:rPr lang="hu-HU" smtClean="0"/>
              <a:pPr/>
              <a:t>2016.05.31.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C8A-A687-48C2-824B-56C41E9AE8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1267-02EE-42CF-926C-8D860DCEFA91}" type="datetimeFigureOut">
              <a:rPr lang="hu-HU" smtClean="0"/>
              <a:pPr/>
              <a:t>2016.05.31.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C8A-A687-48C2-824B-56C41E9AE8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1267-02EE-42CF-926C-8D860DCEFA91}" type="datetimeFigureOut">
              <a:rPr lang="hu-HU" smtClean="0"/>
              <a:pPr/>
              <a:t>2016.05.31.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C8A-A687-48C2-824B-56C41E9AE8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1267-02EE-42CF-926C-8D860DCEFA91}" type="datetimeFigureOut">
              <a:rPr lang="hu-HU" smtClean="0"/>
              <a:pPr/>
              <a:t>2016.05.31.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C8A-A687-48C2-824B-56C41E9AE8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1267-02EE-42CF-926C-8D860DCEFA91}" type="datetimeFigureOut">
              <a:rPr lang="hu-HU" smtClean="0"/>
              <a:pPr/>
              <a:t>2016.05.31.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C8A-A687-48C2-824B-56C41E9AE8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1267-02EE-42CF-926C-8D860DCEFA91}" type="datetimeFigureOut">
              <a:rPr lang="hu-HU" smtClean="0"/>
              <a:pPr/>
              <a:t>2016.05.31.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FC8A-A687-48C2-824B-56C41E9AE8B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61267-02EE-42CF-926C-8D860DCEFA91}" type="datetimeFigureOut">
              <a:rPr lang="hu-HU" smtClean="0"/>
              <a:pPr/>
              <a:t>2016.05.31.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FC8A-A687-48C2-824B-56C41E9AE8B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hu-HU" sz="4900" dirty="0" smtClean="0">
                <a:solidFill>
                  <a:srgbClr val="00B050"/>
                </a:solidFill>
              </a:rPr>
              <a:t>Erdei Iskola </a:t>
            </a:r>
            <a:br>
              <a:rPr lang="hu-HU" sz="4900" dirty="0" smtClean="0">
                <a:solidFill>
                  <a:srgbClr val="00B050"/>
                </a:solidFill>
              </a:rPr>
            </a:br>
            <a:r>
              <a:rPr lang="hu-HU" sz="3600" smtClean="0">
                <a:solidFill>
                  <a:srgbClr val="00B050"/>
                </a:solidFill>
              </a:rPr>
              <a:t/>
            </a:r>
            <a:br>
              <a:rPr lang="hu-HU" sz="3600" smtClean="0">
                <a:solidFill>
                  <a:srgbClr val="00B050"/>
                </a:solidFill>
              </a:rPr>
            </a:br>
            <a:r>
              <a:rPr lang="hu-HU" sz="2700" smtClean="0">
                <a:solidFill>
                  <a:srgbClr val="0070C0"/>
                </a:solidFill>
              </a:rPr>
              <a:t>2016. </a:t>
            </a:r>
            <a:r>
              <a:rPr lang="hu-HU" sz="2700" dirty="0" smtClean="0">
                <a:solidFill>
                  <a:srgbClr val="0070C0"/>
                </a:solidFill>
              </a:rPr>
              <a:t>Június 20-22</a:t>
            </a:r>
            <a:br>
              <a:rPr lang="hu-HU" sz="2700" dirty="0" smtClean="0">
                <a:solidFill>
                  <a:srgbClr val="0070C0"/>
                </a:solidFill>
              </a:rPr>
            </a:br>
            <a:r>
              <a:rPr lang="hu-HU" sz="2700" dirty="0" smtClean="0">
                <a:solidFill>
                  <a:srgbClr val="0070C0"/>
                </a:solidFill>
              </a:rPr>
              <a:t/>
            </a:r>
            <a:br>
              <a:rPr lang="hu-HU" sz="2700" dirty="0" smtClean="0">
                <a:solidFill>
                  <a:srgbClr val="0070C0"/>
                </a:solidFill>
              </a:rPr>
            </a:br>
            <a:r>
              <a:rPr lang="hu-HU" sz="3200" dirty="0" smtClean="0">
                <a:solidFill>
                  <a:srgbClr val="7030A0"/>
                </a:solidFill>
              </a:rPr>
              <a:t>Pusztavám</a:t>
            </a:r>
            <a:br>
              <a:rPr lang="hu-HU" sz="3200" dirty="0" smtClean="0">
                <a:solidFill>
                  <a:srgbClr val="7030A0"/>
                </a:solidFill>
              </a:rPr>
            </a:br>
            <a:r>
              <a:rPr lang="hu-HU" sz="3200" dirty="0" smtClean="0">
                <a:solidFill>
                  <a:srgbClr val="7030A0"/>
                </a:solidFill>
              </a:rPr>
              <a:t/>
            </a:r>
            <a:br>
              <a:rPr lang="hu-HU" sz="3200" dirty="0" smtClean="0">
                <a:solidFill>
                  <a:srgbClr val="7030A0"/>
                </a:solidFill>
              </a:rPr>
            </a:br>
            <a:r>
              <a:rPr lang="hu-HU" sz="2700" dirty="0" smtClean="0">
                <a:solidFill>
                  <a:srgbClr val="FF0000"/>
                </a:solidFill>
              </a:rPr>
              <a:t>Vajda</a:t>
            </a:r>
            <a:r>
              <a:rPr lang="hu-HU" sz="3200" dirty="0" smtClean="0">
                <a:solidFill>
                  <a:srgbClr val="FF0000"/>
                </a:solidFill>
              </a:rPr>
              <a:t> </a:t>
            </a:r>
            <a:r>
              <a:rPr lang="hu-HU" sz="2700" dirty="0" smtClean="0">
                <a:solidFill>
                  <a:srgbClr val="FF0000"/>
                </a:solidFill>
              </a:rPr>
              <a:t>János Erdészeti Erdei Iskola</a:t>
            </a:r>
            <a:r>
              <a:rPr lang="hu-HU" sz="2700" dirty="0" smtClean="0">
                <a:solidFill>
                  <a:srgbClr val="00B050"/>
                </a:solidFill>
              </a:rPr>
              <a:t/>
            </a:r>
            <a:br>
              <a:rPr lang="hu-HU" sz="2700" dirty="0" smtClean="0">
                <a:solidFill>
                  <a:srgbClr val="00B050"/>
                </a:solidFill>
              </a:rPr>
            </a:br>
            <a:endParaRPr lang="hu-HU" sz="27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Gróf Merán Fülöp - Vadászati és erdészeti múze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149080"/>
            <a:ext cx="2376264" cy="2376265"/>
          </a:xfrm>
          <a:prstGeom prst="rect">
            <a:avLst/>
          </a:prstGeom>
          <a:noFill/>
        </p:spPr>
      </p:pic>
      <p:pic>
        <p:nvPicPr>
          <p:cNvPr id="1028" name="Picture 4" descr="http://verteserdo.hu/gfx/static/vajdajanos/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149080"/>
            <a:ext cx="3456384" cy="2302817"/>
          </a:xfrm>
          <a:prstGeom prst="rect">
            <a:avLst/>
          </a:prstGeom>
          <a:noFill/>
        </p:spPr>
      </p:pic>
      <p:pic>
        <p:nvPicPr>
          <p:cNvPr id="1030" name="Picture 6" descr="http://www.pusztavam.hu/site/images/cim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76672"/>
            <a:ext cx="1905000" cy="2495551"/>
          </a:xfrm>
          <a:prstGeom prst="rect">
            <a:avLst/>
          </a:prstGeom>
          <a:noFill/>
        </p:spPr>
      </p:pic>
      <p:pic>
        <p:nvPicPr>
          <p:cNvPr id="1032" name="Picture 8" descr="http://www.bodajk.hu/images/cim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295852"/>
            <a:ext cx="2160240" cy="2712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00B050"/>
                </a:solidFill>
              </a:rPr>
              <a:t>Az erdei iskola küldetése, célja, jellemzői</a:t>
            </a:r>
            <a:endParaRPr lang="hu-HU" sz="2800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1400" dirty="0" smtClean="0">
                <a:solidFill>
                  <a:srgbClr val="7030A0"/>
                </a:solidFill>
              </a:rPr>
              <a:t>Az erdei iskola küldetése, célja több szempont szerint is értelmezhető:</a:t>
            </a:r>
          </a:p>
          <a:p>
            <a:pPr>
              <a:buNone/>
            </a:pPr>
            <a:endParaRPr lang="hu-HU" sz="1400" dirty="0" smtClean="0">
              <a:solidFill>
                <a:srgbClr val="7030A0"/>
              </a:solidFill>
            </a:endParaRPr>
          </a:p>
          <a:p>
            <a:r>
              <a:rPr lang="hu-HU" sz="1400" dirty="0" smtClean="0">
                <a:solidFill>
                  <a:srgbClr val="FF0000"/>
                </a:solidFill>
              </a:rPr>
              <a:t>a tanulók természetszeretetét növeljük,</a:t>
            </a:r>
          </a:p>
          <a:p>
            <a:r>
              <a:rPr lang="hu-HU" sz="1400" dirty="0" smtClean="0">
                <a:solidFill>
                  <a:srgbClr val="FF0000"/>
                </a:solidFill>
              </a:rPr>
              <a:t>ismerjék meg lakókörnyezetüket, különös tekintettel a középhegységi élővilágra, természeti környezetre,</a:t>
            </a:r>
          </a:p>
          <a:p>
            <a:r>
              <a:rPr lang="hu-HU" sz="1400" dirty="0" smtClean="0">
                <a:solidFill>
                  <a:srgbClr val="FF0000"/>
                </a:solidFill>
              </a:rPr>
              <a:t>az együttélés szabályainak megismertetése, elmélyítése,</a:t>
            </a:r>
          </a:p>
          <a:p>
            <a:r>
              <a:rPr lang="hu-HU" sz="1400" dirty="0" smtClean="0">
                <a:solidFill>
                  <a:srgbClr val="FF0000"/>
                </a:solidFill>
              </a:rPr>
              <a:t>a fegyelem, önuralom, szabálykövetés, kölcsönös tisztelet képességének fejlesztése,</a:t>
            </a:r>
          </a:p>
          <a:p>
            <a:r>
              <a:rPr lang="hu-HU" sz="1400" dirty="0" smtClean="0">
                <a:solidFill>
                  <a:srgbClr val="FF0000"/>
                </a:solidFill>
              </a:rPr>
              <a:t>az ökoiskolai elvárások történő megfelelés,</a:t>
            </a:r>
          </a:p>
          <a:p>
            <a:r>
              <a:rPr lang="hu-HU" sz="1400" dirty="0" smtClean="0">
                <a:solidFill>
                  <a:srgbClr val="FF0000"/>
                </a:solidFill>
              </a:rPr>
              <a:t>az iskolában tanult ismeretek alkalmazása, új ismeretek megszerzése,</a:t>
            </a:r>
          </a:p>
          <a:p>
            <a:r>
              <a:rPr lang="hu-HU" sz="1400" dirty="0" smtClean="0">
                <a:solidFill>
                  <a:srgbClr val="FF0000"/>
                </a:solidFill>
              </a:rPr>
              <a:t>helyes viselkedési mód elmélyítése természeti környezetben,</a:t>
            </a:r>
          </a:p>
          <a:p>
            <a:r>
              <a:rPr lang="hu-HU" sz="1400" dirty="0" smtClean="0">
                <a:solidFill>
                  <a:srgbClr val="FF0000"/>
                </a:solidFill>
              </a:rPr>
              <a:t>a természetjárás </a:t>
            </a:r>
            <a:r>
              <a:rPr lang="hu-HU" sz="1400" smtClean="0">
                <a:solidFill>
                  <a:srgbClr val="FF0000"/>
                </a:solidFill>
              </a:rPr>
              <a:t>alapismereteinek megtanulása.</a:t>
            </a:r>
            <a:endParaRPr lang="hu-HU" sz="1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u-HU" sz="1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sz="1400" dirty="0" smtClean="0">
                <a:solidFill>
                  <a:srgbClr val="7030A0"/>
                </a:solidFill>
              </a:rPr>
              <a:t>Az erdei iskola egyik jellemzője, hogy a tanulókat rávezesse az önálló életszervezés nehézségeire (az élelmiszer,</a:t>
            </a:r>
          </a:p>
          <a:p>
            <a:pPr>
              <a:buNone/>
            </a:pPr>
            <a:r>
              <a:rPr lang="hu-HU" sz="1400" dirty="0" smtClean="0">
                <a:solidFill>
                  <a:srgbClr val="7030A0"/>
                </a:solidFill>
              </a:rPr>
              <a:t>és ivóvíz ésszerű, takarékos beosztása, a költőpénz ésszerű hasznosítása, a napirendhez alkalmazkodás, a </a:t>
            </a:r>
          </a:p>
          <a:p>
            <a:pPr>
              <a:buNone/>
            </a:pPr>
            <a:r>
              <a:rPr lang="hu-HU" sz="1400" dirty="0" smtClean="0">
                <a:solidFill>
                  <a:srgbClr val="7030A0"/>
                </a:solidFill>
              </a:rPr>
              <a:t>környezetem tisztántartása stb.).</a:t>
            </a:r>
          </a:p>
          <a:p>
            <a:pPr>
              <a:buNone/>
            </a:pPr>
            <a:endParaRPr lang="hu-HU" sz="1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hu-HU" sz="1400" dirty="0" smtClean="0">
                <a:solidFill>
                  <a:srgbClr val="C00000"/>
                </a:solidFill>
              </a:rPr>
              <a:t>Az erdei iskola másik jellemzője az egymás iránti elfogadás, segítés, bajtársiasság kialakítása, alkalmazása.</a:t>
            </a:r>
          </a:p>
          <a:p>
            <a:endParaRPr lang="hu-HU" sz="1400" dirty="0" smtClean="0">
              <a:solidFill>
                <a:srgbClr val="FF0000"/>
              </a:solidFill>
            </a:endParaRPr>
          </a:p>
          <a:p>
            <a:endParaRPr lang="hu-HU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00B050"/>
                </a:solidFill>
              </a:rPr>
              <a:t>Várható költségek</a:t>
            </a:r>
            <a:endParaRPr lang="hu-HU" sz="2800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dirty="0" smtClean="0">
                <a:latin typeface="+mj-lt"/>
              </a:rPr>
              <a:t>Szállás </a:t>
            </a:r>
            <a:r>
              <a:rPr lang="hu-HU" sz="1800" dirty="0" smtClean="0">
                <a:solidFill>
                  <a:srgbClr val="7030A0"/>
                </a:solidFill>
                <a:latin typeface="+mj-lt"/>
              </a:rPr>
              <a:t>2500 Ft/fő </a:t>
            </a:r>
            <a:r>
              <a:rPr lang="hu-HU" sz="1800" dirty="0" smtClean="0">
                <a:solidFill>
                  <a:srgbClr val="7030A0"/>
                </a:solidFill>
                <a:latin typeface="+mj-lt"/>
                <a:ea typeface="Segoe UI Symbol"/>
              </a:rPr>
              <a:t>→ 			</a:t>
            </a:r>
            <a:r>
              <a:rPr lang="hu-HU" sz="1800" dirty="0" smtClean="0">
                <a:solidFill>
                  <a:srgbClr val="C00000"/>
                </a:solidFill>
                <a:latin typeface="+mj-lt"/>
                <a:ea typeface="Segoe UI Symbol"/>
              </a:rPr>
              <a:t>2 nap 	5.000 Ft</a:t>
            </a:r>
          </a:p>
          <a:p>
            <a:r>
              <a:rPr lang="hu-HU" sz="1800" dirty="0" smtClean="0"/>
              <a:t>Étkezés:  </a:t>
            </a:r>
            <a:r>
              <a:rPr lang="hu-HU" sz="1800" dirty="0" smtClean="0">
                <a:solidFill>
                  <a:srgbClr val="7030A0"/>
                </a:solidFill>
              </a:rPr>
              <a:t>reggeli 600 Ft/fő			</a:t>
            </a:r>
            <a:r>
              <a:rPr lang="hu-HU" sz="1800" dirty="0" smtClean="0">
                <a:solidFill>
                  <a:srgbClr val="C00000"/>
                </a:solidFill>
              </a:rPr>
              <a:t>2 nap	1.200 Ft</a:t>
            </a:r>
          </a:p>
          <a:p>
            <a:pPr>
              <a:buNone/>
            </a:pPr>
            <a:r>
              <a:rPr lang="hu-HU" sz="1800" dirty="0" smtClean="0">
                <a:solidFill>
                  <a:srgbClr val="C00000"/>
                </a:solidFill>
              </a:rPr>
              <a:t>                       </a:t>
            </a:r>
            <a:r>
              <a:rPr lang="hu-HU" sz="1800" dirty="0" smtClean="0">
                <a:solidFill>
                  <a:srgbClr val="7030A0"/>
                </a:solidFill>
              </a:rPr>
              <a:t>ebéd 800 Ft/fő			</a:t>
            </a:r>
            <a:r>
              <a:rPr lang="hu-HU" sz="1800" dirty="0" smtClean="0">
                <a:solidFill>
                  <a:srgbClr val="C00000"/>
                </a:solidFill>
              </a:rPr>
              <a:t>2 nap	2.400 Ft</a:t>
            </a:r>
          </a:p>
          <a:p>
            <a:pPr>
              <a:buNone/>
            </a:pPr>
            <a:r>
              <a:rPr lang="hu-HU" sz="1800" dirty="0" smtClean="0">
                <a:solidFill>
                  <a:srgbClr val="C00000"/>
                </a:solidFill>
              </a:rPr>
              <a:t>		      </a:t>
            </a:r>
            <a:r>
              <a:rPr lang="hu-HU" sz="1800" dirty="0" smtClean="0">
                <a:solidFill>
                  <a:srgbClr val="7030A0"/>
                </a:solidFill>
              </a:rPr>
              <a:t>vacsora 600 Ft/fő		</a:t>
            </a:r>
            <a:r>
              <a:rPr lang="hu-HU" sz="1800" dirty="0" smtClean="0">
                <a:solidFill>
                  <a:srgbClr val="C00000"/>
                </a:solidFill>
              </a:rPr>
              <a:t>2 nap	1.200 Ft</a:t>
            </a:r>
          </a:p>
          <a:p>
            <a:r>
              <a:rPr lang="hu-HU" sz="1800" dirty="0" smtClean="0"/>
              <a:t>Programok (busz, múzeum, íjászat, </a:t>
            </a:r>
            <a:r>
              <a:rPr lang="hu-HU" sz="1800" dirty="0" smtClean="0"/>
              <a:t>gyertyaöntés</a:t>
            </a:r>
            <a:r>
              <a:rPr lang="hu-HU" sz="1800" dirty="0" smtClean="0"/>
              <a:t>):</a:t>
            </a:r>
            <a:r>
              <a:rPr lang="hu-HU" sz="1800" dirty="0" smtClean="0"/>
              <a:t>	</a:t>
            </a:r>
            <a:r>
              <a:rPr lang="hu-HU" sz="1800" dirty="0" smtClean="0">
                <a:solidFill>
                  <a:srgbClr val="C00000"/>
                </a:solidFill>
              </a:rPr>
              <a:t>3.500 Ft/fő</a:t>
            </a:r>
          </a:p>
          <a:p>
            <a:r>
              <a:rPr lang="hu-HU" sz="1800" dirty="0" smtClean="0">
                <a:solidFill>
                  <a:schemeClr val="bg2">
                    <a:lumMod val="10000"/>
                  </a:schemeClr>
                </a:solidFill>
              </a:rPr>
              <a:t>Buszköltség: </a:t>
            </a:r>
            <a:r>
              <a:rPr lang="hu-HU" sz="1800" dirty="0" smtClean="0">
                <a:solidFill>
                  <a:srgbClr val="7030A0"/>
                </a:solidFill>
              </a:rPr>
              <a:t>Bodajk-Mór 				</a:t>
            </a:r>
            <a:r>
              <a:rPr lang="hu-HU" sz="1800" dirty="0" smtClean="0">
                <a:solidFill>
                  <a:srgbClr val="C00000"/>
                </a:solidFill>
              </a:rPr>
              <a:t>125 Ft</a:t>
            </a:r>
          </a:p>
          <a:p>
            <a:pPr>
              <a:buNone/>
            </a:pPr>
            <a:r>
              <a:rPr lang="hu-HU" sz="1800" dirty="0" smtClean="0">
                <a:solidFill>
                  <a:srgbClr val="C00000"/>
                </a:solidFill>
              </a:rPr>
              <a:t>                             </a:t>
            </a:r>
            <a:r>
              <a:rPr lang="hu-HU" sz="1800" dirty="0" smtClean="0">
                <a:solidFill>
                  <a:srgbClr val="7030A0"/>
                </a:solidFill>
              </a:rPr>
              <a:t>Mór-Pusztavám			</a:t>
            </a:r>
            <a:r>
              <a:rPr lang="hu-HU" sz="1800" dirty="0" smtClean="0">
                <a:solidFill>
                  <a:srgbClr val="C00000"/>
                </a:solidFill>
              </a:rPr>
              <a:t>125 Ft</a:t>
            </a:r>
          </a:p>
          <a:p>
            <a:pPr>
              <a:buNone/>
            </a:pPr>
            <a:r>
              <a:rPr lang="hu-HU" sz="1800" dirty="0" smtClean="0">
                <a:solidFill>
                  <a:srgbClr val="C00000"/>
                </a:solidFill>
              </a:rPr>
              <a:t>		            </a:t>
            </a:r>
            <a:r>
              <a:rPr lang="hu-HU" sz="1800" dirty="0" smtClean="0">
                <a:solidFill>
                  <a:srgbClr val="7030A0"/>
                </a:solidFill>
              </a:rPr>
              <a:t>Pusztavám-Mór			</a:t>
            </a:r>
            <a:r>
              <a:rPr lang="hu-HU" sz="1800" dirty="0" smtClean="0">
                <a:solidFill>
                  <a:srgbClr val="C00000"/>
                </a:solidFill>
              </a:rPr>
              <a:t>125 Ft</a:t>
            </a:r>
          </a:p>
          <a:p>
            <a:pPr>
              <a:buNone/>
            </a:pPr>
            <a:r>
              <a:rPr lang="hu-HU" sz="1800" dirty="0" smtClean="0">
                <a:solidFill>
                  <a:srgbClr val="C00000"/>
                </a:solidFill>
              </a:rPr>
              <a:t>		            </a:t>
            </a:r>
            <a:r>
              <a:rPr lang="hu-HU" sz="1800" dirty="0" smtClean="0">
                <a:solidFill>
                  <a:srgbClr val="7030A0"/>
                </a:solidFill>
              </a:rPr>
              <a:t>Mór-Bodajk				</a:t>
            </a:r>
            <a:r>
              <a:rPr lang="hu-HU" sz="1800" dirty="0" smtClean="0">
                <a:solidFill>
                  <a:srgbClr val="C00000"/>
                </a:solidFill>
              </a:rPr>
              <a:t>125 Ft</a:t>
            </a:r>
            <a:endParaRPr lang="hu-HU" sz="1800" dirty="0" smtClean="0"/>
          </a:p>
          <a:p>
            <a:pPr>
              <a:buNone/>
            </a:pPr>
            <a:r>
              <a:rPr lang="hu-HU" sz="1800" u="sng" dirty="0" smtClean="0">
                <a:solidFill>
                  <a:schemeClr val="accent5">
                    <a:lumMod val="50000"/>
                  </a:schemeClr>
                </a:solidFill>
              </a:rPr>
              <a:t>Tartalék:						700 Ft	</a:t>
            </a:r>
          </a:p>
          <a:p>
            <a:pPr>
              <a:buNone/>
            </a:pPr>
            <a:r>
              <a:rPr lang="hu-HU" sz="1800" dirty="0" smtClean="0">
                <a:solidFill>
                  <a:srgbClr val="C00000"/>
                </a:solidFill>
                <a:latin typeface="Segoe UI Symbol"/>
                <a:ea typeface="Segoe UI Symbol"/>
              </a:rPr>
              <a:t>⅀:							14.500 Ft</a:t>
            </a:r>
            <a:endParaRPr lang="hu-HU" sz="1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hu-HU" sz="1000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hu-HU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00B050"/>
                </a:solidFill>
              </a:rPr>
              <a:t>A tábor első napja</a:t>
            </a:r>
            <a:endParaRPr lang="hu-HU" sz="2800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1800" dirty="0" smtClean="0">
                <a:solidFill>
                  <a:schemeClr val="accent6">
                    <a:lumMod val="75000"/>
                  </a:schemeClr>
                </a:solidFill>
              </a:rPr>
              <a:t>Indulás busszal Bodajkról Mórra </a:t>
            </a:r>
            <a:r>
              <a:rPr lang="hu-HU" sz="1800" dirty="0" smtClean="0">
                <a:solidFill>
                  <a:srgbClr val="00B0F0"/>
                </a:solidFill>
              </a:rPr>
              <a:t>9:11-kor.</a:t>
            </a:r>
            <a:endParaRPr lang="hu-H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hu-HU" sz="1800" dirty="0" smtClean="0">
                <a:solidFill>
                  <a:schemeClr val="accent6">
                    <a:lumMod val="75000"/>
                  </a:schemeClr>
                </a:solidFill>
              </a:rPr>
              <a:t>Indulás busszal Mórról Pusztavámra </a:t>
            </a:r>
            <a:r>
              <a:rPr lang="hu-HU" sz="1800" dirty="0" smtClean="0">
                <a:solidFill>
                  <a:srgbClr val="00B0F0"/>
                </a:solidFill>
              </a:rPr>
              <a:t>10:13-kor.</a:t>
            </a:r>
            <a:endParaRPr lang="hu-H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hu-HU" sz="1800" dirty="0" smtClean="0">
                <a:solidFill>
                  <a:schemeClr val="accent6">
                    <a:lumMod val="75000"/>
                  </a:schemeClr>
                </a:solidFill>
              </a:rPr>
              <a:t>Érkezés az Erdei Iskolába </a:t>
            </a:r>
            <a:r>
              <a:rPr lang="hu-HU" sz="1800" dirty="0" smtClean="0">
                <a:solidFill>
                  <a:srgbClr val="00B0F0"/>
                </a:solidFill>
              </a:rPr>
              <a:t>11:00-ig.</a:t>
            </a:r>
          </a:p>
          <a:p>
            <a:pPr>
              <a:buNone/>
            </a:pPr>
            <a:endParaRPr lang="hu-HU" sz="1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hu-HU" sz="1800" dirty="0" smtClean="0">
                <a:solidFill>
                  <a:srgbClr val="7030A0"/>
                </a:solidFill>
              </a:rPr>
              <a:t>Szálláshelyek elfoglalása.</a:t>
            </a:r>
          </a:p>
          <a:p>
            <a:pPr>
              <a:buNone/>
            </a:pPr>
            <a:r>
              <a:rPr lang="hu-HU" sz="1800" dirty="0" smtClean="0">
                <a:solidFill>
                  <a:srgbClr val="7030A0"/>
                </a:solidFill>
              </a:rPr>
              <a:t>Ebéd 12:00-kor.</a:t>
            </a:r>
          </a:p>
          <a:p>
            <a:pPr>
              <a:buNone/>
            </a:pPr>
            <a:r>
              <a:rPr lang="hu-HU" sz="1800" dirty="0" smtClean="0">
                <a:solidFill>
                  <a:srgbClr val="7030A0"/>
                </a:solidFill>
              </a:rPr>
              <a:t>Gyertyaöntés</a:t>
            </a:r>
            <a:r>
              <a:rPr lang="hu-HU" sz="1800" dirty="0" smtClean="0">
                <a:solidFill>
                  <a:srgbClr val="7030A0"/>
                </a:solidFill>
              </a:rPr>
              <a:t>, </a:t>
            </a:r>
            <a:r>
              <a:rPr lang="hu-HU" sz="1800" dirty="0" smtClean="0">
                <a:solidFill>
                  <a:srgbClr val="7030A0"/>
                </a:solidFill>
              </a:rPr>
              <a:t>íjászkodás, vacsora 17:00-tól.</a:t>
            </a:r>
          </a:p>
          <a:p>
            <a:pPr>
              <a:buNone/>
            </a:pPr>
            <a:r>
              <a:rPr lang="hu-HU" sz="1800" dirty="0" smtClean="0">
                <a:solidFill>
                  <a:srgbClr val="7030A0"/>
                </a:solidFill>
              </a:rPr>
              <a:t>Este mezítlábas tanösvény az Erdei Iskolába, szabad program, tábortűz.</a:t>
            </a:r>
          </a:p>
          <a:p>
            <a:pPr>
              <a:buNone/>
            </a:pPr>
            <a:r>
              <a:rPr lang="hu-HU" sz="1800" dirty="0" smtClean="0">
                <a:solidFill>
                  <a:srgbClr val="7030A0"/>
                </a:solidFill>
              </a:rPr>
              <a:t>Tisztálkodás, előkészületek a lefekvéshez 21:30-tól.</a:t>
            </a:r>
          </a:p>
          <a:p>
            <a:pPr>
              <a:buNone/>
            </a:pPr>
            <a:r>
              <a:rPr lang="hu-HU" sz="1800" dirty="0" smtClean="0">
                <a:solidFill>
                  <a:srgbClr val="7030A0"/>
                </a:solidFill>
              </a:rPr>
              <a:t>Takarodó 22:00-kor.</a:t>
            </a:r>
            <a:endParaRPr lang="hu-HU" sz="1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00B050"/>
                </a:solidFill>
              </a:rPr>
              <a:t>A tábor második napja</a:t>
            </a:r>
            <a:endParaRPr lang="hu-HU" sz="2800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1800" dirty="0" smtClean="0">
                <a:solidFill>
                  <a:srgbClr val="FF0000"/>
                </a:solidFill>
              </a:rPr>
              <a:t>Ébresztő, reggeli tisztálkodás 7:45-kor.</a:t>
            </a:r>
          </a:p>
          <a:p>
            <a:pPr>
              <a:buNone/>
            </a:pPr>
            <a:r>
              <a:rPr lang="hu-HU" sz="1800" dirty="0" smtClean="0">
                <a:solidFill>
                  <a:srgbClr val="FF0000"/>
                </a:solidFill>
              </a:rPr>
              <a:t>Reggeli torna 8:00-tól.</a:t>
            </a:r>
          </a:p>
          <a:p>
            <a:pPr>
              <a:buNone/>
            </a:pPr>
            <a:r>
              <a:rPr lang="hu-HU" sz="1800" dirty="0" smtClean="0">
                <a:solidFill>
                  <a:srgbClr val="FF0000"/>
                </a:solidFill>
              </a:rPr>
              <a:t>Reggeli 8:15-kor.</a:t>
            </a:r>
          </a:p>
          <a:p>
            <a:pPr>
              <a:buNone/>
            </a:pPr>
            <a:r>
              <a:rPr lang="hu-HU" sz="1800" dirty="0" smtClean="0">
                <a:solidFill>
                  <a:schemeClr val="accent6">
                    <a:lumMod val="75000"/>
                  </a:schemeClr>
                </a:solidFill>
              </a:rPr>
              <a:t>8:45-kor Indulás Csákberénybe a Meráni Fülöp Múzeumba, és a panoráma tanösvény.</a:t>
            </a:r>
          </a:p>
          <a:p>
            <a:pPr>
              <a:buNone/>
            </a:pPr>
            <a:r>
              <a:rPr lang="hu-HU" sz="1800" dirty="0" smtClean="0">
                <a:solidFill>
                  <a:schemeClr val="accent6">
                    <a:lumMod val="75000"/>
                  </a:schemeClr>
                </a:solidFill>
              </a:rPr>
              <a:t>Ebéd 13:00-tól.</a:t>
            </a:r>
          </a:p>
          <a:p>
            <a:pPr>
              <a:buNone/>
            </a:pPr>
            <a:r>
              <a:rPr lang="hu-HU" sz="1800" dirty="0" smtClean="0">
                <a:solidFill>
                  <a:schemeClr val="accent6">
                    <a:lumMod val="75000"/>
                  </a:schemeClr>
                </a:solidFill>
              </a:rPr>
              <a:t>Csendes pihenő 14:30-ig.</a:t>
            </a:r>
          </a:p>
          <a:p>
            <a:pPr>
              <a:buNone/>
            </a:pPr>
            <a:r>
              <a:rPr lang="hu-HU" sz="1800" dirty="0" smtClean="0">
                <a:solidFill>
                  <a:schemeClr val="accent6">
                    <a:lumMod val="75000"/>
                  </a:schemeClr>
                </a:solidFill>
              </a:rPr>
              <a:t>15:00-tól erdészeti előadások (Vértes élővilága, erdészek munkája).</a:t>
            </a:r>
          </a:p>
          <a:p>
            <a:pPr>
              <a:buNone/>
            </a:pPr>
            <a:r>
              <a:rPr lang="hu-HU" sz="1800" dirty="0" smtClean="0">
                <a:solidFill>
                  <a:schemeClr val="accent6">
                    <a:lumMod val="75000"/>
                  </a:schemeClr>
                </a:solidFill>
              </a:rPr>
              <a:t>17:00-tól állatok etetése, simogatása, Fűrész üzem látogatása</a:t>
            </a:r>
          </a:p>
          <a:p>
            <a:pPr>
              <a:buNone/>
            </a:pPr>
            <a:r>
              <a:rPr lang="hu-HU" sz="1800" dirty="0" smtClean="0">
                <a:solidFill>
                  <a:schemeClr val="tx2">
                    <a:lumMod val="50000"/>
                  </a:schemeClr>
                </a:solidFill>
              </a:rPr>
              <a:t>19:30-tól vacsora.</a:t>
            </a:r>
          </a:p>
          <a:p>
            <a:pPr>
              <a:buNone/>
            </a:pPr>
            <a:r>
              <a:rPr lang="hu-HU" sz="1800" dirty="0" smtClean="0">
                <a:solidFill>
                  <a:schemeClr val="tx2">
                    <a:lumMod val="50000"/>
                  </a:schemeClr>
                </a:solidFill>
              </a:rPr>
              <a:t>20:30-tól készülődés az éjszakai túrára, és bátorságpróbára.</a:t>
            </a:r>
          </a:p>
          <a:p>
            <a:pPr>
              <a:buNone/>
            </a:pPr>
            <a:r>
              <a:rPr lang="hu-HU" sz="1800" dirty="0" smtClean="0">
                <a:solidFill>
                  <a:schemeClr val="tx2">
                    <a:lumMod val="50000"/>
                  </a:schemeClr>
                </a:solidFill>
              </a:rPr>
              <a:t>21:00-tól éjszakai túra, bátorságpróba.</a:t>
            </a:r>
          </a:p>
          <a:p>
            <a:pPr>
              <a:buNone/>
            </a:pPr>
            <a:r>
              <a:rPr lang="hu-HU" sz="1800" dirty="0" smtClean="0">
                <a:solidFill>
                  <a:schemeClr val="tx2">
                    <a:lumMod val="50000"/>
                  </a:schemeClr>
                </a:solidFill>
              </a:rPr>
              <a:t>24:00-tól készülődés a lefekvéshez.</a:t>
            </a:r>
          </a:p>
          <a:p>
            <a:pPr>
              <a:buNone/>
            </a:pPr>
            <a:r>
              <a:rPr lang="hu-HU" sz="1800" dirty="0" smtClean="0">
                <a:solidFill>
                  <a:schemeClr val="tx2">
                    <a:lumMod val="50000"/>
                  </a:schemeClr>
                </a:solidFill>
              </a:rPr>
              <a:t>00:30-tól takarodó.</a:t>
            </a:r>
          </a:p>
          <a:p>
            <a:pPr>
              <a:buNone/>
            </a:pPr>
            <a:endParaRPr lang="hu-H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hu-H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00B050"/>
                </a:solidFill>
              </a:rPr>
              <a:t>A tábor harmadik napja</a:t>
            </a:r>
            <a:endParaRPr lang="hu-HU" sz="2800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1800" dirty="0" smtClean="0">
                <a:solidFill>
                  <a:srgbClr val="0070C0"/>
                </a:solidFill>
              </a:rPr>
              <a:t>Ébresztő, reggeli tisztálkodás 9:00-kor.</a:t>
            </a:r>
          </a:p>
          <a:p>
            <a:pPr>
              <a:buNone/>
            </a:pPr>
            <a:r>
              <a:rPr lang="hu-HU" sz="1800" dirty="0" smtClean="0">
                <a:solidFill>
                  <a:srgbClr val="0070C0"/>
                </a:solidFill>
              </a:rPr>
              <a:t>Reggeli torna 9:15-től.</a:t>
            </a:r>
          </a:p>
          <a:p>
            <a:pPr>
              <a:buNone/>
            </a:pPr>
            <a:r>
              <a:rPr lang="hu-HU" sz="1800" dirty="0" smtClean="0">
                <a:solidFill>
                  <a:srgbClr val="0070C0"/>
                </a:solidFill>
              </a:rPr>
              <a:t>Reggeli 9:30-tól.</a:t>
            </a:r>
          </a:p>
          <a:p>
            <a:pPr>
              <a:buNone/>
            </a:pPr>
            <a:r>
              <a:rPr lang="hu-HU" sz="1800" dirty="0" smtClean="0">
                <a:solidFill>
                  <a:srgbClr val="0070C0"/>
                </a:solidFill>
              </a:rPr>
              <a:t>10:00-órától számháború.</a:t>
            </a:r>
          </a:p>
          <a:p>
            <a:pPr>
              <a:buNone/>
            </a:pPr>
            <a:r>
              <a:rPr lang="hu-HU" sz="1800" dirty="0" smtClean="0">
                <a:solidFill>
                  <a:srgbClr val="0070C0"/>
                </a:solidFill>
              </a:rPr>
              <a:t>Ebéd 12:30-tól.</a:t>
            </a:r>
          </a:p>
          <a:p>
            <a:pPr>
              <a:buNone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13:00-tól összepakolás, rendrakás.</a:t>
            </a:r>
          </a:p>
          <a:p>
            <a:pPr>
              <a:buNone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Indulás a buszra 14:22-kor indul Mórra.</a:t>
            </a:r>
          </a:p>
          <a:p>
            <a:pPr>
              <a:buNone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Indulás Mórról Bodajkra 15:22-kor indul.</a:t>
            </a:r>
          </a:p>
          <a:p>
            <a:pPr>
              <a:buNone/>
            </a:pPr>
            <a:r>
              <a:rPr lang="hu-HU" sz="1800" dirty="0" smtClean="0">
                <a:solidFill>
                  <a:schemeClr val="accent2">
                    <a:lumMod val="50000"/>
                  </a:schemeClr>
                </a:solidFill>
              </a:rPr>
              <a:t>Érkezés Bodajkra a lakótelepi elágazáshoz 15:33-kor.</a:t>
            </a:r>
            <a:endParaRPr lang="hu-H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00B050"/>
                </a:solidFill>
              </a:rPr>
              <a:t>A tábor zárása, értékelése</a:t>
            </a:r>
            <a:endParaRPr lang="hu-HU" sz="2800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1400" dirty="0" smtClean="0">
                <a:solidFill>
                  <a:srgbClr val="002060"/>
                </a:solidFill>
              </a:rPr>
              <a:t>A tábor zárásaként minden résztvevőtől az utolsó napon rövid írásbeli beszámolót kérünk.</a:t>
            </a:r>
          </a:p>
          <a:p>
            <a:pPr>
              <a:buNone/>
            </a:pPr>
            <a:endParaRPr lang="hu-H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u-HU" sz="1400" dirty="0" smtClean="0">
                <a:solidFill>
                  <a:srgbClr val="002060"/>
                </a:solidFill>
              </a:rPr>
              <a:t>A hazaindulás előtt rövid kérdőívet (név nélkül) is ki fognak tölteni a résztvevők, aminek célja: </a:t>
            </a:r>
          </a:p>
          <a:p>
            <a:pPr>
              <a:buNone/>
            </a:pPr>
            <a:endParaRPr lang="hu-HU" sz="1400" dirty="0" smtClean="0">
              <a:solidFill>
                <a:srgbClr val="002060"/>
              </a:solidFill>
            </a:endParaRPr>
          </a:p>
          <a:p>
            <a:r>
              <a:rPr lang="hu-HU" sz="1400" dirty="0" smtClean="0">
                <a:solidFill>
                  <a:srgbClr val="FF0000"/>
                </a:solidFill>
              </a:rPr>
              <a:t>Kideríteni, hogy mely programokat tartották a legjobbnak, és miért?</a:t>
            </a:r>
          </a:p>
          <a:p>
            <a:r>
              <a:rPr lang="hu-HU" sz="1400" dirty="0" smtClean="0">
                <a:solidFill>
                  <a:srgbClr val="FF0000"/>
                </a:solidFill>
              </a:rPr>
              <a:t>Melyik program nem volt annyira érdekes, vagy jó, és miért,</a:t>
            </a:r>
          </a:p>
          <a:p>
            <a:r>
              <a:rPr lang="hu-HU" sz="1400" dirty="0" smtClean="0">
                <a:solidFill>
                  <a:srgbClr val="FF0000"/>
                </a:solidFill>
              </a:rPr>
              <a:t>Elegendő hosszú volt – e az erdei iskola, és miért igen vagy nem?</a:t>
            </a:r>
          </a:p>
          <a:p>
            <a:r>
              <a:rPr lang="hu-HU" sz="1400" dirty="0" smtClean="0">
                <a:solidFill>
                  <a:srgbClr val="FF0000"/>
                </a:solidFill>
              </a:rPr>
              <a:t>Milyen elképzelésük, javaslatuk volna a programokkal, vagy a szervezéssel kapcsolatosan</a:t>
            </a:r>
            <a:r>
              <a:rPr lang="hu-HU" sz="14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hu-H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u-HU" sz="1400" dirty="0" smtClean="0">
                <a:solidFill>
                  <a:srgbClr val="002060"/>
                </a:solidFill>
              </a:rPr>
              <a:t>A kérdőívek kitöltését követően elemezzük a válaszokat, és a tanév kezdésére összegzést készítünk belőle.</a:t>
            </a:r>
          </a:p>
          <a:p>
            <a:pPr>
              <a:buNone/>
            </a:pPr>
            <a:endParaRPr lang="hu-H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u-HU" sz="1400" dirty="0" smtClean="0">
                <a:solidFill>
                  <a:srgbClr val="002060"/>
                </a:solidFill>
              </a:rPr>
              <a:t>A tanév kezdetére az erdei iskoláról összegző jelentést készítünk, amit ismertetünk a tantestülettel.</a:t>
            </a:r>
          </a:p>
          <a:p>
            <a:pPr>
              <a:buNone/>
            </a:pPr>
            <a:endParaRPr lang="hu-H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u-HU" sz="1400" dirty="0" smtClean="0">
                <a:solidFill>
                  <a:srgbClr val="002060"/>
                </a:solidFill>
              </a:rPr>
              <a:t>Az erdei iskoláról az iskolai honlapra fényképeket, tanulói beszámolókat teszünk közzé.</a:t>
            </a:r>
          </a:p>
          <a:p>
            <a:pPr>
              <a:buNone/>
            </a:pPr>
            <a:endParaRPr lang="hu-H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hu-HU" sz="1400" dirty="0" smtClean="0">
                <a:solidFill>
                  <a:srgbClr val="002060"/>
                </a:solidFill>
              </a:rPr>
              <a:t>Az erdei iskoláról fényképes kartontablót készítünk, amit kihelyezünk az iskolában.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 descr="http://1.bp.blogspot.com/-Bc5BfTmMJEk/TwdqDRTWMcI/AAAAAAAAAik/brr46XDt8nw/s1600/tvertes19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7488832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482</Words>
  <Application>Microsoft Office PowerPoint</Application>
  <PresentationFormat>Diavetítés a képernyőre (4:3 oldalarány)</PresentationFormat>
  <Paragraphs>82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Erdei Iskola   2016. Június 20-22  Pusztavám  Vajda János Erdészeti Erdei Iskola </vt:lpstr>
      <vt:lpstr>Az erdei iskola küldetése, célja, jellemzői</vt:lpstr>
      <vt:lpstr>Várható költségek</vt:lpstr>
      <vt:lpstr>A tábor első napja</vt:lpstr>
      <vt:lpstr>A tábor második napja</vt:lpstr>
      <vt:lpstr>A tábor harmadik napja</vt:lpstr>
      <vt:lpstr>A tábor zárása, értékelése</vt:lpstr>
      <vt:lpstr>8.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Erdei Iskola   2015 Június 20-22  Pusztavám  Vajda János Erdészeti Erdei Iskola</dc:title>
  <dc:creator>Bokodi Kincső</dc:creator>
  <cp:lastModifiedBy>Bokodi Kincső</cp:lastModifiedBy>
  <cp:revision>19</cp:revision>
  <dcterms:created xsi:type="dcterms:W3CDTF">2015-10-29T11:45:26Z</dcterms:created>
  <dcterms:modified xsi:type="dcterms:W3CDTF">2016-05-31T16:08:03Z</dcterms:modified>
</cp:coreProperties>
</file>